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71" r:id="rId12"/>
    <p:sldId id="272" r:id="rId13"/>
    <p:sldId id="273" r:id="rId14"/>
    <p:sldId id="277" r:id="rId15"/>
    <p:sldId id="278" r:id="rId16"/>
    <p:sldId id="279" r:id="rId17"/>
    <p:sldId id="280" r:id="rId18"/>
    <p:sldId id="281" r:id="rId19"/>
    <p:sldId id="274" r:id="rId20"/>
    <p:sldId id="275" r:id="rId21"/>
    <p:sldId id="276" r:id="rId22"/>
    <p:sldId id="282" r:id="rId23"/>
    <p:sldId id="284" r:id="rId24"/>
    <p:sldId id="285" r:id="rId25"/>
    <p:sldId id="286" r:id="rId26"/>
    <p:sldId id="287" r:id="rId27"/>
    <p:sldId id="28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F50EAE1-B227-4492-AF90-429FA34847F4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2726636-9AFA-43DB-B5E2-CF12A4B52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vio.uchim.info/Vio_105/cd_site/articles/art_2_1.htm" TargetMode="External"/><Relationship Id="rId2" Type="http://schemas.openxmlformats.org/officeDocument/2006/relationships/hyperlink" Target="https://drive.google.com/file/d/0ByUweHkAQuEtVmVGbldTNHJPSkE/view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4214818"/>
            <a:ext cx="6400800" cy="885820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Информатика и ИКТ,  10 класс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71612"/>
            <a:ext cx="8229600" cy="1404343"/>
          </a:xfrm>
        </p:spPr>
        <p:txBody>
          <a:bodyPr>
            <a:noAutofit/>
          </a:bodyPr>
          <a:lstStyle/>
          <a:p>
            <a:r>
              <a:rPr lang="ru-RU" sz="3600" b="1" dirty="0"/>
              <a:t>Автоматическая</a:t>
            </a:r>
            <a:br>
              <a:rPr lang="ru-RU" sz="3600" b="1" dirty="0"/>
            </a:br>
            <a:r>
              <a:rPr lang="ru-RU" sz="3600" b="1" dirty="0"/>
              <a:t>обработка</a:t>
            </a:r>
            <a:br>
              <a:rPr lang="ru-RU" sz="3600" b="1" dirty="0"/>
            </a:br>
            <a:r>
              <a:rPr lang="ru-RU" sz="3600" b="1" dirty="0" smtClean="0"/>
              <a:t>информации</a:t>
            </a:r>
            <a:endParaRPr lang="ru-RU" sz="3600" dirty="0"/>
          </a:p>
        </p:txBody>
      </p:sp>
      <p:pic>
        <p:nvPicPr>
          <p:cNvPr id="4" name="Picture 2" descr="http://metodist.lbz.ru/upload/iblock/410/semakin10-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286124"/>
            <a:ext cx="1643074" cy="235507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61436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Носачева</a:t>
            </a:r>
            <a:r>
              <a:rPr lang="ru-RU" sz="1400" dirty="0" smtClean="0"/>
              <a:t> О.О., МАОУ «СОШ №4, г. Гай, Оренбургская обл.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30194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596" y="500042"/>
            <a:ext cx="8429684" cy="5429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/>
              <a:t>В 30-х годах XX века возникает новая наука </a:t>
            </a:r>
            <a:r>
              <a:rPr lang="ru-RU" sz="3200" dirty="0" smtClean="0"/>
              <a:t>- теория </a:t>
            </a:r>
            <a:r>
              <a:rPr lang="ru-RU" sz="3200" dirty="0"/>
              <a:t>алгоритмов. Вопрос, на который ищет ответ эта наука: для всякой ли задачи обработки информации может быть построен алгоритм решения? Но чтобы ответить на этот вопрос, надо сначала договориться об исполнителе, на которого должен быть ориентирован алгоритм.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4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85720" y="571480"/>
            <a:ext cx="5929354" cy="54919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Английский ученый </a:t>
            </a:r>
            <a:r>
              <a:rPr lang="ru-RU" sz="2800" b="1" dirty="0">
                <a:solidFill>
                  <a:srgbClr val="FF0000"/>
                </a:solidFill>
              </a:rPr>
              <a:t>Алан Тьюринг </a:t>
            </a:r>
            <a:r>
              <a:rPr lang="ru-RU" sz="2800" dirty="0" smtClean="0"/>
              <a:t>предложил модель </a:t>
            </a:r>
            <a:r>
              <a:rPr lang="ru-RU" sz="2800" dirty="0"/>
              <a:t>такого </a:t>
            </a:r>
            <a:r>
              <a:rPr lang="ru-RU" sz="2800" dirty="0" smtClean="0"/>
              <a:t>исполнителя</a:t>
            </a:r>
            <a:r>
              <a:rPr lang="ru-RU" sz="2800" dirty="0"/>
              <a:t>, получившую название </a:t>
            </a:r>
            <a:r>
              <a:rPr lang="ru-RU" sz="2800" b="1" i="1" dirty="0"/>
              <a:t>«машина Тьюринга»</a:t>
            </a:r>
            <a:r>
              <a:rPr lang="ru-RU" sz="2800" i="1" dirty="0"/>
              <a:t>.</a:t>
            </a:r>
            <a:r>
              <a:rPr lang="ru-RU" sz="2800" b="1" i="1" dirty="0"/>
              <a:t> </a:t>
            </a:r>
            <a:endParaRPr lang="ru-RU" sz="2800" b="1" i="1" dirty="0" smtClean="0"/>
          </a:p>
          <a:p>
            <a:pPr marL="0" indent="0">
              <a:buNone/>
            </a:pPr>
            <a:r>
              <a:rPr lang="ru-RU" sz="2800" dirty="0" smtClean="0"/>
              <a:t>По </a:t>
            </a:r>
            <a:r>
              <a:rPr lang="ru-RU" sz="2800" dirty="0"/>
              <a:t>замыслу </a:t>
            </a:r>
            <a:r>
              <a:rPr lang="ru-RU" sz="2800" dirty="0" smtClean="0"/>
              <a:t>Тьюринга, его </a:t>
            </a:r>
            <a:r>
              <a:rPr lang="ru-RU" sz="2800" dirty="0"/>
              <a:t>«машина» является универсальным исполнителем </a:t>
            </a:r>
            <a:r>
              <a:rPr lang="ru-RU" sz="2800" dirty="0" smtClean="0"/>
              <a:t>обработки </a:t>
            </a:r>
            <a:r>
              <a:rPr lang="ru-RU" sz="2800" dirty="0"/>
              <a:t>любых символьных последовательностей в </a:t>
            </a:r>
            <a:r>
              <a:rPr lang="ru-RU" sz="2800" dirty="0" smtClean="0"/>
              <a:t>любом </a:t>
            </a:r>
            <a:r>
              <a:rPr lang="ru-RU" sz="2800" dirty="0"/>
              <a:t>алфавите. </a:t>
            </a:r>
          </a:p>
        </p:txBody>
      </p:sp>
      <p:pic>
        <p:nvPicPr>
          <p:cNvPr id="5" name="Рисунок 4" descr="Alan_Turing_Aged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500042"/>
            <a:ext cx="2198092" cy="285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746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786050" y="928670"/>
            <a:ext cx="6046392" cy="5715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Практически одновременно с Тьюрингом (1936-1937 </a:t>
            </a:r>
            <a:r>
              <a:rPr lang="ru-RU" dirty="0" smtClean="0"/>
              <a:t>г.г</a:t>
            </a:r>
            <a:r>
              <a:rPr lang="ru-RU" dirty="0"/>
              <a:t>.) другую модель алгоритмической машины описал Эмиль Пост. Машина Поста работает с двоичным алфавитом и несколько проще в своем «устройстве». Можно сказать, что машина Поста является частным </a:t>
            </a:r>
            <a:r>
              <a:rPr lang="ru-RU" dirty="0" smtClean="0"/>
              <a:t>случаем </a:t>
            </a:r>
            <a:r>
              <a:rPr lang="ru-RU" dirty="0"/>
              <a:t>машины Тьюринга. Однако именно работа с </a:t>
            </a:r>
            <a:r>
              <a:rPr lang="ru-RU" dirty="0" smtClean="0"/>
              <a:t>двоичным </a:t>
            </a:r>
            <a:r>
              <a:rPr lang="ru-RU" dirty="0"/>
              <a:t>алфавитом представляет наибольший интерес, по­скольку, как вы знаете, современный компьютер тоже </a:t>
            </a:r>
            <a:r>
              <a:rPr lang="ru-RU" dirty="0" smtClean="0"/>
              <a:t>работает </a:t>
            </a:r>
            <a:r>
              <a:rPr lang="ru-RU" dirty="0"/>
              <a:t>с двоичным алфавитом.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000108"/>
            <a:ext cx="2232248" cy="3047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8596" y="28572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lang="ru-RU" sz="28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Эмиль</a:t>
            </a:r>
            <a:r>
              <a:rPr lang="ru-RU" sz="2800" b="1" spc="-8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Пост (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1897 –</a:t>
            </a:r>
            <a:r>
              <a:rPr lang="ru-RU" sz="2800" b="1" spc="-8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1954)</a:t>
            </a:r>
          </a:p>
        </p:txBody>
      </p:sp>
    </p:spTree>
    <p:extLst>
      <p:ext uri="{BB962C8B-B14F-4D97-AF65-F5344CB8AC3E}">
        <p14:creationId xmlns:p14="http://schemas.microsoft.com/office/powerpoint/2010/main" xmlns="" val="407319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00034" y="500042"/>
            <a:ext cx="7772400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Алгоритм</a:t>
            </a:r>
            <a:r>
              <a:rPr lang="ru-RU" sz="2800" dirty="0"/>
              <a:t>, по которому работает машина Поста, будем </a:t>
            </a:r>
            <a:r>
              <a:rPr lang="ru-RU" sz="2800" dirty="0" smtClean="0"/>
              <a:t>называть </a:t>
            </a:r>
            <a:r>
              <a:rPr lang="ru-RU" sz="2800" b="1" i="1" dirty="0"/>
              <a:t>программой</a:t>
            </a:r>
            <a:r>
              <a:rPr lang="ru-RU" sz="2800" dirty="0"/>
              <a:t>.</a:t>
            </a:r>
          </a:p>
          <a:p>
            <a:pPr marL="0" indent="0" algn="just">
              <a:buNone/>
            </a:pPr>
            <a:r>
              <a:rPr lang="ru-RU" sz="2800" dirty="0"/>
              <a:t>Договоримся о терминологии: под </a:t>
            </a:r>
            <a:r>
              <a:rPr lang="ru-RU" sz="2800" dirty="0" smtClean="0"/>
              <a:t>словом </a:t>
            </a:r>
            <a:r>
              <a:rPr lang="ru-RU" sz="2800" b="1" i="1" dirty="0" smtClean="0"/>
              <a:t>«программа</a:t>
            </a:r>
            <a:r>
              <a:rPr lang="ru-RU" sz="2800" b="1" i="1" dirty="0"/>
              <a:t>»</a:t>
            </a:r>
            <a:r>
              <a:rPr lang="ru-RU" sz="2800" dirty="0"/>
              <a:t> мы всегда будем понимать алгоритм, записанный по строгим правилам языка команд исполнителя — на языке программирования для данного исполнителя.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393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00034" y="1142984"/>
            <a:ext cx="8229600" cy="13573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dirty="0"/>
              <a:t>Опишем архитектуру машины </a:t>
            </a:r>
            <a:r>
              <a:rPr lang="ru-RU" sz="2200" dirty="0" smtClean="0"/>
              <a:t>Поста. Имеется </a:t>
            </a:r>
            <a:r>
              <a:rPr lang="ru-RU" sz="2200" dirty="0"/>
              <a:t>бесконечная информационная лента, разделенная на позиции </a:t>
            </a:r>
            <a:r>
              <a:rPr lang="ru-RU" sz="2200" dirty="0" smtClean="0"/>
              <a:t> - клетки</a:t>
            </a:r>
            <a:r>
              <a:rPr lang="ru-RU" sz="2200" dirty="0"/>
              <a:t>. В каждой клетке может либо </a:t>
            </a:r>
            <a:r>
              <a:rPr lang="ru-RU" sz="2200" dirty="0" smtClean="0"/>
              <a:t>стоять </a:t>
            </a:r>
            <a:r>
              <a:rPr lang="ru-RU" sz="2200" dirty="0"/>
              <a:t>метка (некоторый знак), либо отсутствовать (пусто).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1437943"/>
              </p:ext>
            </p:extLst>
          </p:nvPr>
        </p:nvGraphicFramePr>
        <p:xfrm>
          <a:off x="1403648" y="3212976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V="1">
            <a:off x="1979712" y="3645024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57158" y="3995678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Вдоль ленты движется каретка — считывающее устройство. На рисун­ке она обозначена стрелкой. </a:t>
            </a:r>
            <a:r>
              <a:rPr lang="ru-RU" sz="2000" dirty="0"/>
              <a:t>Каретка может передвигаться шагами: один шаг — смещение на одну клетку вправо или влево. Клетку, под которой установлена каретка, будем называть текущей.</a:t>
            </a:r>
          </a:p>
          <a:p>
            <a:r>
              <a:rPr lang="ru-RU" sz="2000" dirty="0"/>
              <a:t>Каретка является еще и процессором машины. С ее помощью машина может: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распознать</a:t>
            </a:r>
            <a:r>
              <a:rPr lang="ru-RU" sz="2000" dirty="0"/>
              <a:t>, пустая клетка или помеченная знаком;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стереть </a:t>
            </a:r>
            <a:r>
              <a:rPr lang="ru-RU" sz="2000" dirty="0"/>
              <a:t>знак в текущей клетке;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записать </a:t>
            </a:r>
            <a:r>
              <a:rPr lang="ru-RU" sz="2000" dirty="0"/>
              <a:t>знак в пустую текущую клетку.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1437943"/>
              </p:ext>
            </p:extLst>
          </p:nvPr>
        </p:nvGraphicFramePr>
        <p:xfrm>
          <a:off x="1357290" y="3214686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357290" y="214290"/>
            <a:ext cx="6443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-5" dirty="0" smtClean="0">
                <a:solidFill>
                  <a:srgbClr val="FF0000"/>
                </a:solidFill>
              </a:rPr>
              <a:t>Архитектура машины</a:t>
            </a:r>
            <a:r>
              <a:rPr lang="ru-RU" sz="3600" b="1" spc="-30" dirty="0" smtClean="0">
                <a:solidFill>
                  <a:srgbClr val="FF0000"/>
                </a:solidFill>
              </a:rPr>
              <a:t> </a:t>
            </a:r>
            <a:r>
              <a:rPr lang="ru-RU" sz="3600" b="1" spc="-5" dirty="0" smtClean="0">
                <a:solidFill>
                  <a:srgbClr val="FF0000"/>
                </a:solidFill>
              </a:rPr>
              <a:t>Поста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08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596" y="500042"/>
            <a:ext cx="8329642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Если произвести замену меток на единицы, а пустых клеток </a:t>
            </a:r>
            <a:r>
              <a:rPr lang="ru-RU" dirty="0" smtClean="0"/>
              <a:t>- на </a:t>
            </a:r>
            <a:r>
              <a:rPr lang="ru-RU" dirty="0"/>
              <a:t>нули, то информацию на ленте можно будет рассматривать как аналог </a:t>
            </a:r>
            <a:r>
              <a:rPr lang="ru-RU" dirty="0" smtClean="0"/>
              <a:t>двоичного </a:t>
            </a:r>
            <a:r>
              <a:rPr lang="ru-RU" dirty="0"/>
              <a:t>кода телеграфного сообщения или данных в памяти компьютера. Существенное отличие каретки-процессора машины Поста от процессора компьютера состоит в том, что в компьютере возможен доступ процессора к ячейкам памяти в произвольном порядке, а в машине Поста </a:t>
            </a:r>
            <a:r>
              <a:rPr lang="ru-RU" dirty="0" smtClean="0"/>
              <a:t>- только </a:t>
            </a:r>
            <a:r>
              <a:rPr lang="ru-RU" dirty="0"/>
              <a:t>последовательно.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751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Назначение машины Поста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14282" y="1447800"/>
            <a:ext cx="8472518" cy="4572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Назначение машины Поста </a:t>
            </a:r>
            <a:r>
              <a:rPr lang="ru-RU" sz="2800" dirty="0" smtClean="0"/>
              <a:t>- производить </a:t>
            </a:r>
            <a:r>
              <a:rPr lang="ru-RU" sz="2800" dirty="0"/>
              <a:t>преобразования на </a:t>
            </a:r>
            <a:r>
              <a:rPr lang="ru-RU" sz="2800" dirty="0" smtClean="0"/>
              <a:t>информационной </a:t>
            </a:r>
            <a:r>
              <a:rPr lang="ru-RU" sz="2800" dirty="0"/>
              <a:t>ленте. Исходное состояние ленты можно рассматривать как исходные данные задачи, конечное состояние ленты </a:t>
            </a:r>
            <a:r>
              <a:rPr lang="ru-RU" sz="2800" dirty="0" smtClean="0"/>
              <a:t>- результат решения </a:t>
            </a:r>
            <a:r>
              <a:rPr lang="ru-RU" sz="2800" dirty="0"/>
              <a:t>задачи. Кроме того, в исходные данные входит информация о </a:t>
            </a:r>
            <a:r>
              <a:rPr lang="ru-RU" sz="2800" dirty="0" smtClean="0"/>
              <a:t>начальном </a:t>
            </a:r>
            <a:r>
              <a:rPr lang="ru-RU" sz="2800" dirty="0"/>
              <a:t>положении каретки.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41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Система </a:t>
            </a:r>
            <a:r>
              <a:rPr lang="ru-RU" b="1" dirty="0">
                <a:solidFill>
                  <a:srgbClr val="FF0000"/>
                </a:solidFill>
              </a:rPr>
              <a:t>команд машины Поста </a:t>
            </a:r>
          </a:p>
        </p:txBody>
      </p:sp>
      <p:sp>
        <p:nvSpPr>
          <p:cNvPr id="6" name="object 3"/>
          <p:cNvSpPr/>
          <p:nvPr/>
        </p:nvSpPr>
        <p:spPr>
          <a:xfrm>
            <a:off x="571472" y="1571612"/>
            <a:ext cx="8286776" cy="43916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5638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3645740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1979712" y="2636912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43968585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0628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8736579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1979712" y="2636912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33058339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3429000"/>
            <a:ext cx="8352928" cy="360040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2488806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283622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0.0525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0.04723 0.0002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8052405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2411760" y="2636912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34073726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3810811"/>
            <a:ext cx="8352928" cy="360040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17159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0.05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2664939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35186109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4170851"/>
            <a:ext cx="8352928" cy="360040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411760" y="2636912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217509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2.5E-6 -0.05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04722 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9638520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2843808" y="2636912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85284024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3810811"/>
            <a:ext cx="8352928" cy="360040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249102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0.05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6256297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8348308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4170851"/>
            <a:ext cx="8352928" cy="360040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771800" y="2636912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56168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2.5E-6 -0.05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04722 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14867130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3203848" y="2598440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35225964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3810811"/>
            <a:ext cx="8352928" cy="360040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379315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0.05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9938596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23014602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4170851"/>
            <a:ext cx="8352928" cy="360040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3203848" y="2636912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320486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2.5E-6 -0.05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04722 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51741113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3635896" y="2631367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14756808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3810811"/>
            <a:ext cx="8352928" cy="360040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58681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0.05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7196416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3635896" y="2620211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37624316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4509120"/>
            <a:ext cx="8352928" cy="576064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417510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40741E-7 L -0.04722 0.00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6578261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3203848" y="2636912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09596307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5081736"/>
            <a:ext cx="8352928" cy="288032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76667" y="217907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247212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2271543"/>
              </p:ext>
            </p:extLst>
          </p:nvPr>
        </p:nvGraphicFramePr>
        <p:xfrm>
          <a:off x="1403648" y="220486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3275856" y="2598440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36351216"/>
              </p:ext>
            </p:extLst>
          </p:nvPr>
        </p:nvGraphicFramePr>
        <p:xfrm>
          <a:off x="539552" y="3140969"/>
          <a:ext cx="8219256" cy="286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690"/>
                <a:gridCol w="5907566"/>
              </a:tblGrid>
              <a:tr h="2693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Действие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 ↕ </a:t>
                      </a:r>
                      <a:r>
                        <a:rPr lang="ru-RU" sz="1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Стирание метки;</a:t>
                      </a:r>
                      <a:r>
                        <a:rPr lang="ru-RU" sz="1400" baseline="0" dirty="0" smtClean="0"/>
                        <a:t> переход к следующей команде</a:t>
                      </a:r>
                      <a:endParaRPr lang="ru-RU" sz="1400" dirty="0"/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r>
                        <a:rPr lang="en-US" sz="1400" dirty="0" smtClean="0"/>
                        <a:t> → </a:t>
                      </a: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вправо на один шаг</a:t>
                      </a:r>
                    </a:p>
                  </a:txBody>
                  <a:tcPr/>
                </a:tc>
              </a:tr>
              <a:tr h="3598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?</a:t>
                      </a:r>
                      <a:r>
                        <a:rPr lang="ru-RU" sz="1400" baseline="0" dirty="0" smtClean="0"/>
                        <a:t> 2</a:t>
                      </a:r>
                      <a:r>
                        <a:rPr lang="en-US" sz="1400" baseline="0" dirty="0" smtClean="0"/>
                        <a:t>,</a:t>
                      </a:r>
                      <a:r>
                        <a:rPr lang="ru-RU" sz="1400" baseline="0" dirty="0" smtClean="0"/>
                        <a:t>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клетка пустая, то переход к команде 2, иначе – к команде 4</a:t>
                      </a:r>
                      <a:endParaRPr lang="ru-RU" sz="1400" dirty="0"/>
                    </a:p>
                  </a:txBody>
                  <a:tcPr/>
                </a:tc>
              </a:tr>
              <a:tr h="4579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en-US" sz="1400" dirty="0" smtClean="0"/>
                        <a:t> ← </a:t>
                      </a:r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Сдвиг влево на шаг (команда выполнится , когда каретка выйдет на первый знак группы)</a:t>
                      </a:r>
                    </a:p>
                  </a:txBody>
                  <a:tcPr/>
                </a:tc>
              </a:tr>
              <a:tr h="269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</a:t>
                      </a:r>
                      <a:r>
                        <a:rPr lang="en-US" sz="1400" dirty="0" smtClean="0"/>
                        <a:t> v </a:t>
                      </a:r>
                      <a:r>
                        <a:rPr lang="ru-RU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Запись метки в пустую клетку</a:t>
                      </a:r>
                      <a:endParaRPr lang="ru-RU" sz="1400" dirty="0"/>
                    </a:p>
                  </a:txBody>
                  <a:tcPr/>
                </a:tc>
              </a:tr>
              <a:tr h="6600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 !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Остановка машины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5389646"/>
            <a:ext cx="8352928" cy="631641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</a:t>
            </a:r>
            <a:r>
              <a:rPr lang="ru-RU" sz="3200" b="1" dirty="0" smtClean="0">
                <a:solidFill>
                  <a:srgbClr val="FF0000"/>
                </a:solidFill>
              </a:rPr>
              <a:t>ример </a:t>
            </a:r>
            <a:r>
              <a:rPr lang="ru-RU" sz="3200" b="1" dirty="0">
                <a:solidFill>
                  <a:srgbClr val="FF0000"/>
                </a:solidFill>
              </a:rPr>
              <a:t>программы решения задачи на машине Поста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515352" cy="67667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1800" dirty="0"/>
              <a:t>Исходное состояние показано на </a:t>
            </a:r>
            <a:r>
              <a:rPr lang="ru-RU" sz="1800" dirty="0" smtClean="0"/>
              <a:t>рисунке. </a:t>
            </a:r>
            <a:r>
              <a:rPr lang="ru-RU" sz="1800" dirty="0"/>
              <a:t>Машина должна стереть знак в текущей клетке и присоединить его слева к группе знаков, расположен­ных справа от каретки.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319934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57158" y="357166"/>
            <a:ext cx="8258204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3200" dirty="0"/>
              <a:t>В процессе выполнения приведенной программы многократно </a:t>
            </a:r>
            <a:r>
              <a:rPr lang="ru-RU" sz="3200" dirty="0" smtClean="0"/>
              <a:t>повторяется </a:t>
            </a:r>
            <a:r>
              <a:rPr lang="ru-RU" sz="3200" dirty="0"/>
              <a:t>выполнение команд с номерами 2 и 3. Такая ситуация называется </a:t>
            </a:r>
            <a:r>
              <a:rPr lang="ru-RU" sz="3200" b="1" dirty="0"/>
              <a:t>циклом</a:t>
            </a:r>
            <a:r>
              <a:rPr lang="ru-RU" sz="3200" dirty="0"/>
              <a:t>. Напомним, что цикл относится к числу основных </a:t>
            </a:r>
            <a:r>
              <a:rPr lang="ru-RU" sz="3200" dirty="0" smtClean="0"/>
              <a:t>алгоритмических </a:t>
            </a:r>
            <a:r>
              <a:rPr lang="ru-RU" sz="3200" dirty="0"/>
              <a:t>структур вместе со следованием и ветвлением.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656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Подведем итог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1643050"/>
            <a:ext cx="8429684" cy="440120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Автоматическая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обработка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информации возможна, если: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представлена в формализованном виде - в конечном алфавите некоторой знаковой системы;</a:t>
            </a:r>
            <a:endParaRPr lang="ru-RU" sz="2800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реализован исполнитель, обладающий конечной системой команд, достаточной для построения алгоритмов решения определенного класса задач обработки информации;</a:t>
            </a:r>
            <a:endParaRPr lang="ru-RU" sz="2800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реализовано программное управление работой исполнителя.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Выполнить задания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85720" y="1357298"/>
            <a:ext cx="850112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1, с. 53 учебника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информационной ленте машины Поста расположен массив из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меток. Каретка расположена под крайней левой меткой. Какое состояние установится на ленте после выполнения следующей программы?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→ 2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↕ 3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→ 4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4? 5, 2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← 6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!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Выполнить задания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85720" y="1285860"/>
            <a:ext cx="814393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3, с. 54 учебника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ленте расположен массив из 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 меток. Составить программу отыскания средней метки и стирания ее.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Домашнее задание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1802" y="1785926"/>
            <a:ext cx="27146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§ 10</a:t>
            </a:r>
            <a:endParaRPr lang="ru-RU" sz="4000" dirty="0"/>
          </a:p>
        </p:txBody>
      </p:sp>
      <p:pic>
        <p:nvPicPr>
          <p:cNvPr id="39938" name="Picture 2" descr="http://metodist.lbz.ru/upload/iblock/410/semakin10-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2000264" cy="28670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86834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Информационные источники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285860"/>
            <a:ext cx="80010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000" dirty="0" smtClean="0"/>
              <a:t>Информатика и ИКТ 10-11 класс, И. Семакин, Е. </a:t>
            </a:r>
            <a:r>
              <a:rPr lang="ru-RU" sz="2000" dirty="0" err="1" smtClean="0"/>
              <a:t>Хеннер</a:t>
            </a:r>
            <a:r>
              <a:rPr lang="ru-RU" sz="2000" dirty="0" smtClean="0"/>
              <a:t>, М.:. БИНОМ. Лаборатория знаний, 2012.- 246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 smtClean="0"/>
              <a:t>Информатика и ИКТ. Базовый уровень: практикум для 10–11 классов, Семакин И. Г., </a:t>
            </a:r>
            <a:r>
              <a:rPr lang="ru-RU" sz="2000" dirty="0" err="1" smtClean="0"/>
              <a:t>Хеннер</a:t>
            </a:r>
            <a:r>
              <a:rPr lang="ru-RU" sz="2000" dirty="0" smtClean="0"/>
              <a:t> Е. К., Шеина Т. Ю., М.:. БИНОМ. Лаборатория знаний, 2011.- 120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 smtClean="0"/>
              <a:t>Имитатор Машины Поста (ALGO 2000) </a:t>
            </a:r>
            <a:r>
              <a:rPr lang="ru-RU" sz="2000" u="sng" dirty="0" smtClean="0">
                <a:hlinkClick r:id="rId2"/>
              </a:rPr>
              <a:t>https://drive.google.com/file/d/0ByUweHkAQuEtVmVGbldTNHJPSkE/view</a:t>
            </a:r>
            <a:endParaRPr lang="ru-RU" sz="2000" u="sng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2000" u="sng" dirty="0" smtClean="0">
                <a:hlinkClick r:id="rId3"/>
              </a:rPr>
              <a:t>http://vio.uchim.info/Vio_105/cd_site/articles/art_2_1.htm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266</TotalTime>
  <Words>1923</Words>
  <Application>Microsoft Office PowerPoint</Application>
  <PresentationFormat>Экран (4:3)</PresentationFormat>
  <Paragraphs>305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Справедливость</vt:lpstr>
      <vt:lpstr>Автоматическая обработка информации</vt:lpstr>
      <vt:lpstr>Слайд 2</vt:lpstr>
      <vt:lpstr>Слайд 3</vt:lpstr>
      <vt:lpstr>Слайд 4</vt:lpstr>
      <vt:lpstr>Слайд 5</vt:lpstr>
      <vt:lpstr>Слайд 6</vt:lpstr>
      <vt:lpstr>Слайд 7</vt:lpstr>
      <vt:lpstr>Назначение машины Поста</vt:lpstr>
      <vt:lpstr>Система команд машины Поста 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Пример программы решения задачи на машине Поста</vt:lpstr>
      <vt:lpstr>Слайд 22</vt:lpstr>
      <vt:lpstr>Подведем итог</vt:lpstr>
      <vt:lpstr>Выполнить задания</vt:lpstr>
      <vt:lpstr>Выполнить задания</vt:lpstr>
      <vt:lpstr>Домашнее задание</vt:lpstr>
      <vt:lpstr>Информационные источники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Автоматическая обработка информации </dc:title>
  <dc:creator>User</dc:creator>
  <cp:lastModifiedBy>Admin</cp:lastModifiedBy>
  <cp:revision>56</cp:revision>
  <dcterms:created xsi:type="dcterms:W3CDTF">2011-12-08T17:32:29Z</dcterms:created>
  <dcterms:modified xsi:type="dcterms:W3CDTF">2016-10-16T04:02:56Z</dcterms:modified>
</cp:coreProperties>
</file>